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1" r:id="rId5"/>
    <p:sldId id="260" r:id="rId6"/>
    <p:sldId id="262" r:id="rId7"/>
    <p:sldId id="273" r:id="rId8"/>
    <p:sldId id="263" r:id="rId9"/>
    <p:sldId id="271" r:id="rId10"/>
    <p:sldId id="272" r:id="rId11"/>
    <p:sldId id="265" r:id="rId12"/>
    <p:sldId id="268" r:id="rId13"/>
    <p:sldId id="266" r:id="rId14"/>
    <p:sldId id="264" r:id="rId15"/>
    <p:sldId id="269" r:id="rId16"/>
    <p:sldId id="267" r:id="rId17"/>
    <p:sldId id="270" r:id="rId1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FF00FF"/>
    <a:srgbClr val="FF993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D0C50C-D90D-4DAC-94D8-BA234CDD5D35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0EB543-8D2A-42B4-8E7A-7431EC4E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74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175DAC-2C16-423A-B0BC-B21CEF1EC182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AB1FAF-C2D1-4EF0-A74A-3D90E1395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5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130AB-0964-4815-96B1-15C6F82F3082}" type="slidenum">
              <a:rPr lang="en-US" smtClean="0">
                <a:latin typeface="Times"/>
              </a:rPr>
              <a:pPr/>
              <a:t>4</a:t>
            </a:fld>
            <a:endParaRPr lang="en-US" dirty="0" smtClean="0">
              <a:latin typeface="Time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5105400"/>
            <a:ext cx="7010400" cy="91757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9436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F020E56C-7B3B-4CC3-AC6D-0323AB5B4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2EC2C-E10E-4303-BB3A-49E9E915D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600200"/>
            <a:ext cx="20955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00200"/>
            <a:ext cx="61341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97F93-78AD-4918-B741-2E7504A24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8D7F7-D516-4454-9A23-E621445D5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86187"/>
            <a:ext cx="8382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8382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01A40-7844-4F39-A3D4-4E26E15796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DF40-5EEA-4AA4-A154-3625D5F66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0866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91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085DD-E880-4A4A-91FA-3552C18F2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7FB7B-EB04-47F5-8AE7-E4B8364E9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786C2-A7A7-4E58-A5A2-185C21A0F6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144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14487"/>
            <a:ext cx="5257800" cy="4557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776537"/>
            <a:ext cx="3008313" cy="3395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9B7DA-EB0F-4DB4-BCAF-5BCE98EE6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44D3F-185A-4762-888F-E552CAA57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708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3115919-F175-4E4B-AF96-5C6EDDAD22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5181600"/>
            <a:ext cx="6705600" cy="1146175"/>
          </a:xfrm>
        </p:spPr>
        <p:txBody>
          <a:bodyPr/>
          <a:lstStyle/>
          <a:p>
            <a:pPr algn="l"/>
            <a:r>
              <a:rPr lang="en-US" sz="3600" dirty="0"/>
              <a:t>Annual Title I </a:t>
            </a:r>
            <a:r>
              <a:rPr lang="en-US" sz="3600" dirty="0" smtClean="0"/>
              <a:t>Parent </a:t>
            </a:r>
            <a:r>
              <a:rPr lang="en-US" sz="3600" dirty="0"/>
              <a:t>Meeting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6096000"/>
            <a:ext cx="6400800" cy="533400"/>
          </a:xfrm>
        </p:spPr>
        <p:txBody>
          <a:bodyPr/>
          <a:lstStyle/>
          <a:p>
            <a:r>
              <a:rPr lang="en-US" dirty="0" smtClean="0"/>
              <a:t>Lowell Elementary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05400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 are an important part in the educational process.</a:t>
            </a:r>
          </a:p>
          <a:p>
            <a:r>
              <a:rPr lang="en-US" dirty="0" smtClean="0"/>
              <a:t>Children are more successful </a:t>
            </a:r>
            <a:r>
              <a:rPr lang="en-US" smtClean="0"/>
              <a:t>when parents </a:t>
            </a:r>
            <a:r>
              <a:rPr lang="en-US" dirty="0" smtClean="0"/>
              <a:t>are involved in their children’s education.</a:t>
            </a:r>
          </a:p>
          <a:p>
            <a:r>
              <a:rPr lang="en-US" dirty="0" smtClean="0"/>
              <a:t>Parent involvement in the planning of key initiatives is valued and important.</a:t>
            </a:r>
            <a:endParaRPr lang="en-US" dirty="0"/>
          </a:p>
        </p:txBody>
      </p:sp>
      <p:pic>
        <p:nvPicPr>
          <p:cNvPr id="10242" name="Picture 2" descr="C:\Users\Alexander.Nedelkow\AppData\Local\Microsoft\Windows\Temporary Internet Files\Content.IE5\ILGMMKXK\parentpower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5" l="2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259758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50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Alexander.Nedelkow\AppData\Local\Microsoft\Windows\Temporary Internet Files\Content.IE5\L5O5EZQZ\agreement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50" b="90000" l="12656" r="96094">
                        <a14:backgroundMark x1="41406" y1="65375" x2="41406" y2="65375"/>
                        <a14:backgroundMark x1="72219" y1="64417" x2="72219" y2="64417"/>
                        <a14:backgroundMark x1="5844" y1="14875" x2="5844" y2="14875"/>
                        <a14:backgroundMark x1="3188" y1="24083" x2="3188" y2="2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4318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Parental Engagement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school must develop, jointly with parents of children </a:t>
            </a:r>
            <a:r>
              <a:rPr lang="en-US" dirty="0" smtClean="0"/>
              <a:t>participating  </a:t>
            </a:r>
            <a:r>
              <a:rPr lang="en-US" dirty="0"/>
              <a:t>in Title </a:t>
            </a:r>
            <a:r>
              <a:rPr lang="en-US" dirty="0" smtClean="0"/>
              <a:t>I, </a:t>
            </a:r>
            <a:r>
              <a:rPr lang="en-US" dirty="0"/>
              <a:t>a written </a:t>
            </a:r>
            <a:r>
              <a:rPr lang="en-US" b="1" dirty="0"/>
              <a:t>school parental </a:t>
            </a:r>
            <a:r>
              <a:rPr lang="en-US" b="1" dirty="0" smtClean="0"/>
              <a:t>involvement </a:t>
            </a:r>
            <a:r>
              <a:rPr lang="en-US" b="1" dirty="0"/>
              <a:t>policy </a:t>
            </a:r>
            <a:r>
              <a:rPr lang="en-US" dirty="0"/>
              <a:t>that describes how the school will </a:t>
            </a:r>
            <a:r>
              <a:rPr lang="en-US" dirty="0" smtClean="0"/>
              <a:t>engage and support parents in their child’s education- </a:t>
            </a:r>
            <a:r>
              <a:rPr lang="en-US" dirty="0"/>
              <a:t>including the development of a </a:t>
            </a:r>
            <a:r>
              <a:rPr lang="en-US" b="1" dirty="0" smtClean="0"/>
              <a:t>school-parent compact</a:t>
            </a:r>
          </a:p>
          <a:p>
            <a:r>
              <a:rPr lang="en-US" dirty="0" smtClean="0"/>
              <a:t>The policy is a </a:t>
            </a:r>
            <a:r>
              <a:rPr lang="en-US" b="1" dirty="0" smtClean="0"/>
              <a:t>promise to parents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compact is a </a:t>
            </a:r>
            <a:r>
              <a:rPr lang="en-US" b="1" dirty="0" smtClean="0"/>
              <a:t>promise to each other.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792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School-Parent Compact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promise from all stakeholders to commit to the academic achievement of students.</a:t>
            </a:r>
          </a:p>
          <a:p>
            <a:r>
              <a:rPr lang="en-US" dirty="0" smtClean="0"/>
              <a:t>Must be annually reviewed with the input of parents and revised if necessary.</a:t>
            </a:r>
          </a:p>
          <a:p>
            <a:r>
              <a:rPr lang="en-US" dirty="0" smtClean="0"/>
              <a:t>SSC approves the Parental Involvement Policy and School-Parent Compact annually.</a:t>
            </a:r>
            <a:endParaRPr lang="en-US" dirty="0"/>
          </a:p>
        </p:txBody>
      </p:sp>
      <p:pic>
        <p:nvPicPr>
          <p:cNvPr id="7171" name="Picture 3" descr="C:\Users\Alexander.Nedelkow\AppData\Local\Microsoft\Windows\Temporary Internet Files\Content.IE5\R73TNODH\world_people_puzzle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3" b="93720" l="10000" r="95600">
                        <a14:backgroundMark x1="76400" y1="43478" x2="76400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0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1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parent get involved in our school?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SSC/ SPSA development</a:t>
            </a:r>
          </a:p>
          <a:p>
            <a:r>
              <a:rPr lang="en-US" dirty="0" smtClean="0"/>
              <a:t>ELAC/ DELAC input</a:t>
            </a:r>
          </a:p>
          <a:p>
            <a:r>
              <a:rPr lang="en-US" dirty="0" smtClean="0"/>
              <a:t>Parent meetings</a:t>
            </a:r>
          </a:p>
          <a:p>
            <a:r>
              <a:rPr lang="en-US" dirty="0" smtClean="0"/>
              <a:t>Parenting classes</a:t>
            </a:r>
          </a:p>
          <a:p>
            <a:r>
              <a:rPr lang="en-US" dirty="0" smtClean="0"/>
              <a:t>Join Padres </a:t>
            </a:r>
            <a:r>
              <a:rPr lang="en-US" dirty="0" err="1" smtClean="0"/>
              <a:t>Poderosos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Parent Volunteers</a:t>
            </a:r>
            <a:endParaRPr lang="en-US" dirty="0"/>
          </a:p>
          <a:p>
            <a:r>
              <a:rPr lang="en-US" dirty="0" smtClean="0"/>
              <a:t>GRIP Volunteer (AM &amp; PM)</a:t>
            </a:r>
            <a:endParaRPr lang="en-US" dirty="0"/>
          </a:p>
        </p:txBody>
      </p:sp>
      <p:pic>
        <p:nvPicPr>
          <p:cNvPr id="11266" name="Picture 2" descr="C:\Users\Alexander.Nedelkow\AppData\Local\Microsoft\Windows\Temporary Internet Files\Content.IE5\1DZLB41J\liftarn-Adult-and-chil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1991650" cy="19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3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SSC and the SPSA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SSC is a leadership group of teachers</a:t>
            </a:r>
            <a:r>
              <a:rPr lang="en-US" dirty="0"/>
              <a:t>, parents, administrators, students (secondary only) and other </a:t>
            </a:r>
            <a:r>
              <a:rPr lang="en-US" dirty="0" smtClean="0"/>
              <a:t>stakeholders that is responsible for developing the Single Plan for Student Achievement (SPSA).</a:t>
            </a:r>
          </a:p>
          <a:p>
            <a:r>
              <a:rPr lang="en-US" dirty="0" smtClean="0"/>
              <a:t>Developed from an analysis of student achievement data.</a:t>
            </a:r>
          </a:p>
          <a:p>
            <a:r>
              <a:rPr lang="en-US" dirty="0" smtClean="0"/>
              <a:t>Reviewed annually to determine the effectiveness of current programs.</a:t>
            </a:r>
            <a:endParaRPr lang="en-US" dirty="0"/>
          </a:p>
        </p:txBody>
      </p:sp>
      <p:pic>
        <p:nvPicPr>
          <p:cNvPr id="12290" name="Picture 2" descr="C:\Users\Alexander.Nedelkow\AppData\Local\Microsoft\Windows\Temporary Internet Files\Content.IE5\L5O5EZQZ\teamwork_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94" b="97203" l="1389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199505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3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ELAC and DELAC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Learners Advisory Committee(ELAC)</a:t>
            </a:r>
          </a:p>
          <a:p>
            <a:r>
              <a:rPr lang="en-US" dirty="0" smtClean="0"/>
              <a:t>A group of parents that meet to advise the school on concerns of English Learners.</a:t>
            </a:r>
          </a:p>
          <a:p>
            <a:r>
              <a:rPr lang="en-US" dirty="0" smtClean="0"/>
              <a:t>Two ELAC members represent each school at the District English Learners Advisory Committee (DELAC)</a:t>
            </a:r>
            <a:endParaRPr lang="en-US" dirty="0"/>
          </a:p>
        </p:txBody>
      </p:sp>
      <p:pic>
        <p:nvPicPr>
          <p:cNvPr id="13314" name="Picture 2" descr="C:\Users\Alexander.Nedelkow\AppData\Local\Microsoft\Windows\Temporary Internet Files\Content.IE5\L5O5EZQZ\Inputs_ico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3124200" cy="19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8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Parents have the right to:</a:t>
            </a:r>
          </a:p>
          <a:p>
            <a:r>
              <a:rPr lang="en-US" dirty="0"/>
              <a:t>be treated with courtesy by all members of the staff</a:t>
            </a:r>
            <a:r>
              <a:rPr lang="en-US" dirty="0" smtClean="0"/>
              <a:t>.</a:t>
            </a:r>
          </a:p>
          <a:p>
            <a:r>
              <a:rPr lang="en-US" dirty="0"/>
              <a:t>participate in meaningful parent-teacher conferences </a:t>
            </a:r>
            <a:r>
              <a:rPr lang="en-US" dirty="0" smtClean="0"/>
              <a:t>and to </a:t>
            </a:r>
            <a:r>
              <a:rPr lang="en-US" dirty="0"/>
              <a:t>discuss the compact in relation to their child’s achievement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request </a:t>
            </a:r>
            <a:r>
              <a:rPr lang="en-US" dirty="0">
                <a:solidFill>
                  <a:schemeClr val="tx1"/>
                </a:solidFill>
              </a:rPr>
              <a:t>reports about their child’s </a:t>
            </a:r>
            <a:r>
              <a:rPr lang="en-US" dirty="0" smtClean="0">
                <a:solidFill>
                  <a:schemeClr val="tx1"/>
                </a:solidFill>
              </a:rPr>
              <a:t>progress.</a:t>
            </a:r>
          </a:p>
          <a:p>
            <a:r>
              <a:rPr lang="en-US" dirty="0" smtClean="0"/>
              <a:t>visit </a:t>
            </a:r>
            <a:r>
              <a:rPr lang="en-US" dirty="0"/>
              <a:t>schools and classes.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4338" name="Picture 2" descr="C:\Users\Alexander.Nedelkow\AppData\Local\Microsoft\Windows\Temporary Internet Files\Content.IE5\R73TNODH\voice_of_user3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75981"/>
            <a:ext cx="123825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30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Alexander.Nedelkow\AppData\Local\Microsoft\Windows\Temporary Internet Files\Content.IE5\ILGMMKXK\Questionmark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6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298704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more information on Title I please contact the EL Programs </a:t>
            </a:r>
            <a:r>
              <a:rPr lang="en-US" dirty="0"/>
              <a:t>D</a:t>
            </a:r>
            <a:r>
              <a:rPr lang="en-US" dirty="0" smtClean="0"/>
              <a:t>epartment at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(714)  558-5855 or contact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Mrs. Gonzalez-Perez, Principal </a:t>
            </a:r>
            <a:r>
              <a:rPr lang="en-US" smtClean="0"/>
              <a:t>or </a:t>
            </a:r>
          </a:p>
          <a:p>
            <a:pPr marL="0" indent="0" algn="ctr">
              <a:buNone/>
            </a:pPr>
            <a:r>
              <a:rPr lang="en-US" smtClean="0"/>
              <a:t>Mrs</a:t>
            </a:r>
            <a:r>
              <a:rPr lang="en-US" dirty="0" smtClean="0"/>
              <a:t>. Macias (TOSA) at (714) 972-6300.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9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04800" y="91440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000" b="1" dirty="0"/>
              <a:t>		</a:t>
            </a:r>
            <a:endParaRPr lang="es-MX" sz="2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Title I Annual Meeting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this meeting is to </a:t>
            </a:r>
            <a:r>
              <a:rPr lang="en-US" dirty="0"/>
              <a:t>inform </a:t>
            </a:r>
            <a:r>
              <a:rPr lang="en-US" dirty="0" smtClean="0"/>
              <a:t>parents </a:t>
            </a:r>
            <a:r>
              <a:rPr lang="en-US" dirty="0"/>
              <a:t>of their school’s participation in </a:t>
            </a:r>
            <a:r>
              <a:rPr lang="en-US" dirty="0" smtClean="0"/>
              <a:t>the Title I program and </a:t>
            </a:r>
            <a:r>
              <a:rPr lang="en-US" dirty="0"/>
              <a:t>to explain the Title I, Part A requirements and the right of parents to be involved in those programs. </a:t>
            </a: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DB860C-2C2F-4DC4-8EC5-4851562938E7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026" name="Picture 2" descr="C:\Users\Alexander.Nedelkow\AppData\Local\Microsoft\Windows\Temporary Internet Files\Content.IE5\ILGMMKXK\Noun_project_759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495800"/>
            <a:ext cx="2438400" cy="15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Title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United States Federal Government’s largest education program to support public schools.</a:t>
            </a:r>
          </a:p>
          <a:p>
            <a:pPr marL="0" indent="0" eaLnBrk="0" hangingPunct="0">
              <a:spcBef>
                <a:spcPct val="50000"/>
              </a:spcBef>
              <a:buNone/>
            </a:pPr>
            <a:r>
              <a:rPr lang="en-US" sz="4400" b="1" dirty="0"/>
              <a:t>The Purpose: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To help </a:t>
            </a:r>
            <a:r>
              <a:rPr lang="en-US" b="1" dirty="0" smtClean="0"/>
              <a:t>disadvantaged children </a:t>
            </a:r>
            <a:r>
              <a:rPr lang="en-US" dirty="0"/>
              <a:t>receive a high quality education and to achieve the high academic standards set by the State of </a:t>
            </a:r>
            <a:r>
              <a:rPr lang="en-US" dirty="0" smtClean="0"/>
              <a:t>California.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Alexander.Nedelkow\AppData\Local\Microsoft\Windows\Temporary Internet Files\Content.IE5\ILGMMKXK\Una_organizacion_que_aprende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83" l="2597" r="98268">
                        <a14:foregroundMark x1="74459" y1="22936" x2="74459" y2="22936"/>
                        <a14:foregroundMark x1="83550" y1="25688" x2="83550" y2="25688"/>
                        <a14:foregroundMark x1="36364" y1="44495" x2="36364" y2="44495"/>
                        <a14:foregroundMark x1="18615" y1="71101" x2="18615" y2="71101"/>
                        <a14:backgroundMark x1="74892" y1="63761" x2="74892" y2="63761"/>
                        <a14:backgroundMark x1="81818" y1="59633" x2="81818" y2="59633"/>
                        <a14:backgroundMark x1="62338" y1="55505" x2="62338" y2="55505"/>
                        <a14:backgroundMark x1="58442" y1="51835" x2="58442" y2="51835"/>
                        <a14:backgroundMark x1="34199" y1="95413" x2="34199" y2="95413"/>
                        <a14:backgroundMark x1="39394" y1="87156" x2="39394" y2="87156"/>
                        <a14:backgroundMark x1="29437" y1="88532" x2="29437" y2="88532"/>
                        <a14:backgroundMark x1="65801" y1="62385" x2="65801" y2="62385"/>
                        <a14:backgroundMark x1="53247" y1="64679" x2="53247" y2="64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41" y="2743199"/>
            <a:ext cx="182683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1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327525" y="1127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xfrm>
            <a:off x="396875" y="514350"/>
            <a:ext cx="8229600" cy="1069975"/>
          </a:xfrm>
        </p:spPr>
        <p:txBody>
          <a:bodyPr/>
          <a:lstStyle/>
          <a:p>
            <a:pPr eaLnBrk="1" hangingPunct="1"/>
            <a:r>
              <a:rPr lang="en-US" dirty="0" smtClean="0"/>
              <a:t>How is Title I funded?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533400" y="1752600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/>
              <a:t>The U.S. Department of Education gives a share of Title I funds to each state based on the percentage of poverty in the state.</a:t>
            </a:r>
            <a:endParaRPr lang="en-US" sz="2000" dirty="0"/>
          </a:p>
        </p:txBody>
      </p:sp>
      <p:pic>
        <p:nvPicPr>
          <p:cNvPr id="7176" name="Picture 2" descr="C:\Documents\e511834\My Documents\My Pictures\capit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235" y="2420349"/>
            <a:ext cx="2652765" cy="353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3" name="Picture 1" descr="C:\Users\e511834\AppData\Local\Microsoft\Windows\Temporary Internet Files\Content.IE5\1RGLD2MU\MC90018957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483" y="2660402"/>
            <a:ext cx="3822192" cy="2999232"/>
          </a:xfrm>
          <a:prstGeom prst="rect">
            <a:avLst/>
          </a:prstGeom>
          <a:noFill/>
        </p:spPr>
      </p:pic>
      <p:sp>
        <p:nvSpPr>
          <p:cNvPr id="57356" name="Line 12"/>
          <p:cNvSpPr>
            <a:spLocks noChangeShapeType="1"/>
          </p:cNvSpPr>
          <p:nvPr/>
        </p:nvSpPr>
        <p:spPr bwMode="auto">
          <a:xfrm flipH="1" flipV="1">
            <a:off x="4813160" y="4039436"/>
            <a:ext cx="1517300" cy="3617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4994"/>
      </p:ext>
    </p:extLst>
  </p:cSld>
  <p:clrMapOvr>
    <a:masterClrMapping/>
  </p:clrMapOvr>
  <p:transition xmlns:p14="http://schemas.microsoft.com/office/powerpoint/2010/main" advTm="8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Title I funded?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 distributes the money to school districts based on need.</a:t>
            </a:r>
          </a:p>
          <a:p>
            <a:r>
              <a:rPr lang="en-US" dirty="0" smtClean="0"/>
              <a:t>Districts distribute the money to schools based on the needs of each school</a:t>
            </a:r>
          </a:p>
          <a:p>
            <a:r>
              <a:rPr lang="en-US" dirty="0"/>
              <a:t>Each school decides how Title I funds will be used </a:t>
            </a:r>
            <a:r>
              <a:rPr lang="en-US" dirty="0" smtClean="0"/>
              <a:t>to </a:t>
            </a:r>
            <a:r>
              <a:rPr lang="en-US" dirty="0"/>
              <a:t>improve education </a:t>
            </a:r>
            <a:r>
              <a:rPr lang="en-US" dirty="0" smtClean="0"/>
              <a:t>for students.</a:t>
            </a:r>
            <a:endParaRPr lang="en-US" dirty="0"/>
          </a:p>
          <a:p>
            <a:endParaRPr lang="en-US" dirty="0"/>
          </a:p>
        </p:txBody>
      </p:sp>
      <p:pic>
        <p:nvPicPr>
          <p:cNvPr id="3076" name="Picture 4" descr="C:\Users\Alexander.Nedelkow\AppData\Local\Microsoft\Windows\Temporary Internet Files\Content.IE5\1DZLB41J\diverse-students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80" l="0" r="100000">
                        <a14:foregroundMark x1="1954" y1="73770" x2="20195" y2="89754"/>
                        <a14:foregroundMark x1="24756" y1="83197" x2="16287" y2="96311"/>
                        <a14:foregroundMark x1="8469" y1="93033" x2="8469" y2="93033"/>
                        <a14:foregroundMark x1="43322" y1="94262" x2="43322" y2="94262"/>
                        <a14:foregroundMark x1="43322" y1="95492" x2="47883" y2="96721"/>
                        <a14:foregroundMark x1="8469" y1="86066" x2="651" y2="90574"/>
                        <a14:foregroundMark x1="64495" y1="90164" x2="64495" y2="90164"/>
                        <a14:foregroundMark x1="64169" y1="91393" x2="98697" y2="81557"/>
                        <a14:foregroundMark x1="87948" y1="85656" x2="99674" y2="96721"/>
                        <a14:foregroundMark x1="93811" y1="66803" x2="94463" y2="81148"/>
                        <a14:foregroundMark x1="24756" y1="43443" x2="24756" y2="43443"/>
                        <a14:foregroundMark x1="26710" y1="47951" x2="26710" y2="47951"/>
                        <a14:foregroundMark x1="76547" y1="36475" x2="76547" y2="36475"/>
                        <a14:foregroundMark x1="27687" y1="3279" x2="27687" y2="3279"/>
                        <a14:foregroundMark x1="33225" y1="3279" x2="33225" y2="3279"/>
                        <a14:foregroundMark x1="24104" y1="4508" x2="24104" y2="4508"/>
                        <a14:backgroundMark x1="2280" y1="2459" x2="9121" y2="17213"/>
                        <a14:backgroundMark x1="34853" y1="4508" x2="54723" y2="6967"/>
                        <a14:backgroundMark x1="59283" y1="6148" x2="99023" y2="11475"/>
                        <a14:backgroundMark x1="97720" y1="61066" x2="99674" y2="64344"/>
                        <a14:backgroundMark x1="99023" y1="94672" x2="99674" y2="95492"/>
                        <a14:backgroundMark x1="98046" y1="97541" x2="98371" y2="98770"/>
                        <a14:backgroundMark x1="28990" y1="820" x2="28990" y2="820"/>
                        <a14:backgroundMark x1="29316" y1="3689" x2="29316" y2="3689"/>
                        <a14:backgroundMark x1="31922" y1="2869" x2="31922" y2="2869"/>
                        <a14:backgroundMark x1="32573" y1="820" x2="32573" y2="3279"/>
                        <a14:backgroundMark x1="32248" y1="5328" x2="32248" y2="5328"/>
                        <a14:backgroundMark x1="27362" y1="6967" x2="27362" y2="6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80927"/>
            <a:ext cx="2743200" cy="204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7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ander.Nedelkow\AppData\Local\Microsoft\Windows\Temporary Internet Files\Content.IE5\L5O5EZQZ\plan-financiero-0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4" b="98462" l="9538" r="8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Title I Funds used at our school?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First- a leadership team reviews data and determines our greatest needs</a:t>
            </a:r>
          </a:p>
          <a:p>
            <a:r>
              <a:rPr lang="en-US" dirty="0" smtClean="0"/>
              <a:t>Second- the School Site Council (SSC) devises a plan (SPSA) with specific goals to improve student achievement</a:t>
            </a:r>
          </a:p>
          <a:p>
            <a:r>
              <a:rPr lang="en-US" dirty="0" smtClean="0"/>
              <a:t>Third- SSC decides how Title I funds will be used to support student achievement.</a:t>
            </a:r>
          </a:p>
          <a:p>
            <a:r>
              <a:rPr lang="en-US" dirty="0" smtClean="0"/>
              <a:t>Fourth- SSC monitors and implements the SPSA and makes necessary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Assessments used to measure progress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following assessments are used to measure student progress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b="1" i="1" u="sng" dirty="0" smtClean="0"/>
              <a:t>Academic: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sz="2200" dirty="0" smtClean="0"/>
              <a:t>MAP- three times a </a:t>
            </a:r>
            <a:r>
              <a:rPr lang="en-US" sz="2200" dirty="0" smtClean="0"/>
              <a:t>year</a:t>
            </a:r>
            <a:endParaRPr lang="en-US" sz="2200" dirty="0" smtClean="0"/>
          </a:p>
          <a:p>
            <a:r>
              <a:rPr lang="en-US" sz="2200" dirty="0" smtClean="0"/>
              <a:t>Benchmark/</a:t>
            </a:r>
            <a:r>
              <a:rPr lang="en-US" sz="2200" dirty="0" err="1" smtClean="0"/>
              <a:t>Adelante</a:t>
            </a:r>
            <a:r>
              <a:rPr lang="en-US" sz="2200" dirty="0" smtClean="0"/>
              <a:t> </a:t>
            </a:r>
            <a:r>
              <a:rPr lang="en-US" sz="2200" dirty="0" smtClean="0"/>
              <a:t>tests</a:t>
            </a:r>
            <a:endParaRPr lang="en-US" sz="2200" dirty="0"/>
          </a:p>
          <a:p>
            <a:r>
              <a:rPr lang="en-US" sz="2200" dirty="0" smtClean="0"/>
              <a:t>DIBELS </a:t>
            </a:r>
            <a:r>
              <a:rPr lang="mr-IN" sz="2200" dirty="0" smtClean="0"/>
              <a:t>–</a:t>
            </a:r>
            <a:r>
              <a:rPr lang="en-US" sz="2200" dirty="0" smtClean="0"/>
              <a:t> Kinder </a:t>
            </a:r>
            <a:r>
              <a:rPr lang="en-US" sz="2200" dirty="0" smtClean="0"/>
              <a:t>thru</a:t>
            </a:r>
            <a:r>
              <a:rPr lang="en-US" sz="2200" dirty="0"/>
              <a:t> </a:t>
            </a:r>
            <a:r>
              <a:rPr lang="en-US" sz="2200" dirty="0" smtClean="0"/>
              <a:t>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Grade</a:t>
            </a:r>
            <a:endParaRPr lang="en-US" sz="2200" dirty="0" smtClean="0"/>
          </a:p>
          <a:p>
            <a:r>
              <a:rPr lang="en-US" sz="2200" dirty="0" smtClean="0"/>
              <a:t>STAR</a:t>
            </a:r>
            <a:r>
              <a:rPr lang="en-US" sz="2200" dirty="0"/>
              <a:t> </a:t>
            </a:r>
            <a:r>
              <a:rPr lang="en-US" sz="2200" dirty="0" smtClean="0"/>
              <a:t>en </a:t>
            </a:r>
            <a:r>
              <a:rPr lang="en-US" sz="2200" dirty="0" err="1" smtClean="0"/>
              <a:t>Español</a:t>
            </a:r>
            <a:r>
              <a:rPr lang="en-US" sz="2200" dirty="0" smtClean="0"/>
              <a:t> (Dual Program)</a:t>
            </a:r>
            <a:endParaRPr lang="en-US" sz="2200" dirty="0"/>
          </a:p>
          <a:p>
            <a:r>
              <a:rPr lang="en-US" sz="2200" dirty="0" smtClean="0"/>
              <a:t>ELPAC </a:t>
            </a:r>
            <a:r>
              <a:rPr lang="en-US" sz="2200" dirty="0" smtClean="0"/>
              <a:t>(English Learners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SBAC- Every Spring</a:t>
            </a:r>
            <a:endParaRPr lang="en-US" sz="2200" dirty="0"/>
          </a:p>
          <a:p>
            <a:pPr marL="0" indent="0">
              <a:buNone/>
            </a:pPr>
            <a:r>
              <a:rPr lang="en-US" sz="2200" b="1" i="1" u="sng" dirty="0" smtClean="0"/>
              <a:t>Socio-Emotional:</a:t>
            </a:r>
          </a:p>
          <a:p>
            <a:r>
              <a:rPr lang="en-US" sz="2200" dirty="0" smtClean="0"/>
              <a:t>CHKS (Parent &amp; student survey)</a:t>
            </a:r>
          </a:p>
          <a:p>
            <a:r>
              <a:rPr lang="en-US" sz="2200" dirty="0" smtClean="0"/>
              <a:t>SWISS (PBIS)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1148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ander.Nedelkow\AppData\Local\Microsoft\Windows\Temporary Internet Files\Content.IE5\R73TNODH\보장그림3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2" b="94215" l="8054" r="89933">
                        <a14:backgroundMark x1="21029" y1="58402" x2="30425" y2="71901"/>
                        <a14:backgroundMark x1="53915" y1="48485" x2="53915" y2="4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39" y="4343400"/>
            <a:ext cx="3190875" cy="25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 Programs at our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programs supplement the instruction of struggling students:</a:t>
            </a:r>
          </a:p>
          <a:p>
            <a:r>
              <a:rPr lang="en-US" dirty="0" smtClean="0"/>
              <a:t>Early detection of students performing below grade level: COST &amp; SST</a:t>
            </a:r>
          </a:p>
          <a:p>
            <a:r>
              <a:rPr lang="en-US" dirty="0" smtClean="0"/>
              <a:t>Parent Workshops (Padres </a:t>
            </a:r>
            <a:r>
              <a:rPr lang="en-US" dirty="0" err="1" smtClean="0"/>
              <a:t>Poderosos</a:t>
            </a:r>
            <a:r>
              <a:rPr lang="en-US" dirty="0" smtClean="0"/>
              <a:t> y Padres </a:t>
            </a:r>
            <a:r>
              <a:rPr lang="en-US" dirty="0" err="1" smtClean="0"/>
              <a:t>Unidos</a:t>
            </a:r>
            <a:r>
              <a:rPr lang="en-US" dirty="0" smtClean="0"/>
              <a:t>) with the focus on studies</a:t>
            </a:r>
            <a:endParaRPr lang="en-US" dirty="0" smtClean="0"/>
          </a:p>
          <a:p>
            <a:r>
              <a:rPr lang="en-US" dirty="0" smtClean="0"/>
              <a:t>Computer Programs: </a:t>
            </a:r>
            <a:r>
              <a:rPr lang="en-US" dirty="0" err="1" smtClean="0"/>
              <a:t>Lexia</a:t>
            </a:r>
            <a:r>
              <a:rPr lang="en-US" dirty="0" smtClean="0"/>
              <a:t>, ST Math, Achieve 3000, A.R. interventions before and after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 Programs at our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44" y="1676400"/>
            <a:ext cx="83820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The following programs </a:t>
            </a:r>
            <a:r>
              <a:rPr lang="en-US" sz="3000" dirty="0" smtClean="0"/>
              <a:t>support </a:t>
            </a:r>
            <a:r>
              <a:rPr lang="en-US" sz="3000" dirty="0"/>
              <a:t>the </a:t>
            </a:r>
            <a:r>
              <a:rPr lang="en-US" sz="3000" dirty="0" smtClean="0"/>
              <a:t>development of a positive school culture and the socio-emotional well-being </a:t>
            </a:r>
            <a:r>
              <a:rPr lang="en-US" sz="3000" dirty="0"/>
              <a:t>of </a:t>
            </a:r>
            <a:r>
              <a:rPr lang="en-US" sz="3000" dirty="0" smtClean="0"/>
              <a:t>our students:</a:t>
            </a:r>
          </a:p>
          <a:p>
            <a:r>
              <a:rPr lang="en-US" dirty="0" smtClean="0"/>
              <a:t>PBIS</a:t>
            </a:r>
          </a:p>
          <a:p>
            <a:r>
              <a:rPr lang="en-US" dirty="0" smtClean="0"/>
              <a:t>Partnership with Western Youth Services</a:t>
            </a:r>
          </a:p>
          <a:p>
            <a:r>
              <a:rPr lang="en-US" dirty="0" smtClean="0"/>
              <a:t>Extra-curricular activities that promote family engagement (Movie Night, Carnival, Jog-a-thon, Dance-a-thon and Art Night).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07955"/>
      </p:ext>
    </p:extLst>
  </p:cSld>
  <p:clrMapOvr>
    <a:masterClrMapping/>
  </p:clrMapOvr>
</p:sld>
</file>

<file path=ppt/theme/theme1.xml><?xml version="1.0" encoding="utf-8"?>
<a:theme xmlns:a="http://schemas.openxmlformats.org/drawingml/2006/main" name="Laptop_And_Books_Education_PowerPoint_Backgrounds_And_Templates_0111">
  <a:themeElements>
    <a:clrScheme name="Radar_am_25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Radar_am_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ar_am_2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Laptop_And_Books_Education_PowerPoint_Backgrounds_And_Templates_0111</Template>
  <TotalTime>757</TotalTime>
  <Words>818</Words>
  <Application>Microsoft Macintosh PowerPoint</Application>
  <PresentationFormat>On-screen Show (4:3)</PresentationFormat>
  <Paragraphs>84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Laptop_And_Books_Education_PowerPoint_Backgrounds_And_Templates_0111</vt:lpstr>
      <vt:lpstr>Annual Title I Parent Meeting</vt:lpstr>
      <vt:lpstr>Title I Annual Meeting</vt:lpstr>
      <vt:lpstr>What is Title I?</vt:lpstr>
      <vt:lpstr>How is Title I funded?</vt:lpstr>
      <vt:lpstr>How is Title I funded?</vt:lpstr>
      <vt:lpstr>How are Title I Funds used at our school?</vt:lpstr>
      <vt:lpstr>Assessments used to measure progress</vt:lpstr>
      <vt:lpstr>Title I Programs at our School</vt:lpstr>
      <vt:lpstr>Title I Programs at our School</vt:lpstr>
      <vt:lpstr>Parent Engagement</vt:lpstr>
      <vt:lpstr>School Parental Engagement Policy</vt:lpstr>
      <vt:lpstr>School-Parent Compact</vt:lpstr>
      <vt:lpstr>How can parent get involved in our school?</vt:lpstr>
      <vt:lpstr>The SSC and the SPSA</vt:lpstr>
      <vt:lpstr>ELAC and DELAC</vt:lpstr>
      <vt:lpstr>Parent Rights</vt:lpstr>
      <vt:lpstr>Questions and 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Nedelkow, Alexander</dc:creator>
  <cp:lastModifiedBy>user user</cp:lastModifiedBy>
  <cp:revision>40</cp:revision>
  <cp:lastPrinted>2016-08-22T21:29:06Z</cp:lastPrinted>
  <dcterms:created xsi:type="dcterms:W3CDTF">2016-08-11T17:03:35Z</dcterms:created>
  <dcterms:modified xsi:type="dcterms:W3CDTF">2018-11-28T21:32:50Z</dcterms:modified>
</cp:coreProperties>
</file>